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embeddedFontLst>
    <p:embeddedFont>
      <p:font typeface="DM Sans Medium"/>
      <p:regular r:id="rId70"/>
      <p:bold r:id="rId71"/>
      <p:italic r:id="rId72"/>
      <p:boldItalic r:id="rId73"/>
    </p:embeddedFont>
    <p:embeddedFont>
      <p:font typeface="Helvetica Neue"/>
      <p:regular r:id="rId74"/>
      <p:bold r:id="rId75"/>
      <p:italic r:id="rId76"/>
      <p:boldItalic r:id="rId77"/>
    </p:embeddedFont>
    <p:embeddedFont>
      <p:font typeface="Helvetica Neue Light"/>
      <p:regular r:id="rId78"/>
      <p:bold r:id="rId79"/>
      <p:italic r:id="rId80"/>
      <p:boldItalic r:id="rId81"/>
    </p:embeddedFont>
    <p:embeddedFont>
      <p:font typeface="DM Sans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DMSans-italic.fntdata"/><Relationship Id="rId83" Type="http://schemas.openxmlformats.org/officeDocument/2006/relationships/font" Target="fonts/DMSans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DMSans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Light-italic.fntdata"/><Relationship Id="rId82" Type="http://schemas.openxmlformats.org/officeDocument/2006/relationships/font" Target="fonts/DMSans-regular.fntdata"/><Relationship Id="rId81" Type="http://schemas.openxmlformats.org/officeDocument/2006/relationships/font" Target="fonts/HelveticaNeue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DMSansMedium-boldItalic.fntdata"/><Relationship Id="rId72" Type="http://schemas.openxmlformats.org/officeDocument/2006/relationships/font" Target="fonts/DMSansMedium-italic.fntdata"/><Relationship Id="rId31" Type="http://schemas.openxmlformats.org/officeDocument/2006/relationships/slide" Target="slides/slide25.xml"/><Relationship Id="rId75" Type="http://schemas.openxmlformats.org/officeDocument/2006/relationships/font" Target="fonts/HelveticaNeue-bold.fntdata"/><Relationship Id="rId30" Type="http://schemas.openxmlformats.org/officeDocument/2006/relationships/slide" Target="slides/slide24.xml"/><Relationship Id="rId74" Type="http://schemas.openxmlformats.org/officeDocument/2006/relationships/font" Target="fonts/HelveticaNeue-regular.fntdata"/><Relationship Id="rId33" Type="http://schemas.openxmlformats.org/officeDocument/2006/relationships/slide" Target="slides/slide27.xml"/><Relationship Id="rId77" Type="http://schemas.openxmlformats.org/officeDocument/2006/relationships/font" Target="fonts/HelveticaNeue-bold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-italic.fntdata"/><Relationship Id="rId35" Type="http://schemas.openxmlformats.org/officeDocument/2006/relationships/slide" Target="slides/slide29.xml"/><Relationship Id="rId79" Type="http://schemas.openxmlformats.org/officeDocument/2006/relationships/font" Target="fonts/HelveticaNeueLight-bold.fntdata"/><Relationship Id="rId34" Type="http://schemas.openxmlformats.org/officeDocument/2006/relationships/slide" Target="slides/slide28.xml"/><Relationship Id="rId78" Type="http://schemas.openxmlformats.org/officeDocument/2006/relationships/font" Target="fonts/HelveticaNeueLight-regular.fntdata"/><Relationship Id="rId71" Type="http://schemas.openxmlformats.org/officeDocument/2006/relationships/font" Target="fonts/DMSansMedium-bold.fntdata"/><Relationship Id="rId70" Type="http://schemas.openxmlformats.org/officeDocument/2006/relationships/font" Target="fonts/DMSansMedium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f99070b9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3f99070b9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f99070b9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3f99070b9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f99070b9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3f99070b9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f99070b9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3f99070b9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f99070b9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3f99070b9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f99070b9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3f99070b9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f99070b9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3f99070b9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f99070b9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3f99070b9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f99070b9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3f99070b9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f99070b9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3f99070b9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f99070b9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3f99070b9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f99070b9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3f99070b9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f99070b9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3f99070b9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f99070b9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3f99070b9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f99070b9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3f99070b9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f99070b9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3f99070b9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f99070b9e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3f99070b9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¡Sería una locura! Mejor generemos un archivo url.py dentro de nuestra App.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f99070b9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3f99070b9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f99070b9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3f99070b9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f99070b9e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3f99070b9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f99070b9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3f99070b9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f99070b9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3f99070b9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f99070b9e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3f99070b9e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f99070b9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3f99070b9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los 5 HTMLs iguales, solo cambia el title y el color.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f99070b9e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3f99070b9e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f99070b9e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3f99070b9e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f99070b9e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3f99070b9e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f99070b9e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3f99070b9e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Pueden utilizar otros templates para los ejemplos a dar.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f99070b9e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13f99070b9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f99070b9e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13f99070b9e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f99070b9e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3f99070b9e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f99070b9e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13f99070b9e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3f99070b9e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13f99070b9e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f99070b9e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3f99070b9e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f5120fb8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f5120fb8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f99070b9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13f99070b9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f99070b9e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13f99070b9e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 que se ilustra en el video resulta preferible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lo muestres a modo de ejemplo en vivo.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f99070b9e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13f99070b9e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3f99070b9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13f99070b9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4abc09461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4abc09461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4abc0946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4abc0946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3e4104d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43e4104d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43e4104dd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43e4104d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f99070b9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3f99070b9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f99070b9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3f99070b9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3" name="Google Shape;43;p1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1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5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github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51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8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slide" Target="/ppt/slides/slide6.xml"/><Relationship Id="rId6" Type="http://schemas.openxmlformats.org/officeDocument/2006/relationships/slide" Target="/ppt/slides/slide27.xml"/><Relationship Id="rId7" Type="http://schemas.openxmlformats.org/officeDocument/2006/relationships/slide" Target="/ppt/slides/slide30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55.png"/><Relationship Id="rId5" Type="http://schemas.openxmlformats.org/officeDocument/2006/relationships/image" Target="../media/image43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Relationship Id="rId8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50.png"/><Relationship Id="rId5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61.png"/><Relationship Id="rId5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etbootstrap.com/" TargetMode="External"/><Relationship Id="rId4" Type="http://schemas.openxmlformats.org/officeDocument/2006/relationships/hyperlink" Target="https://startbootstrap.com/previews/landing-page" TargetMode="External"/><Relationship Id="rId5" Type="http://schemas.openxmlformats.org/officeDocument/2006/relationships/image" Target="../media/image66.png"/><Relationship Id="rId6" Type="http://schemas.openxmlformats.org/officeDocument/2006/relationships/image" Target="../media/image8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Relationship Id="rId4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69.png"/><Relationship Id="rId5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59.png"/><Relationship Id="rId5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image" Target="../media/image81.png"/><Relationship Id="rId5" Type="http://schemas.openxmlformats.org/officeDocument/2006/relationships/image" Target="../media/image86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Relationship Id="rId4" Type="http://schemas.openxmlformats.org/officeDocument/2006/relationships/image" Target="../media/image8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drive.google.com/file/d/1hQW7pUmYD7txt4LSMbC7Av7QcZAfkEwa/view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image" Target="../media/image1.png"/><Relationship Id="rId5" Type="http://schemas.openxmlformats.org/officeDocument/2006/relationships/hyperlink" Target="https://www.free-css.com/template-categories/one-page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ocs.google.com/presentation/d/1OLugBIxjRheVq5BxbD89jBSSPYvs_UYfo2y2RnC3P9Y/edit#slide=id.g14aab9cfe13_0_92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Relationship Id="rId4" Type="http://schemas.openxmlformats.org/officeDocument/2006/relationships/hyperlink" Target="https://www.youtube.com/watch?v=kANNWN_--UA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" name="Google Shape;76;p2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" name="Google Shape;77;p2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 dónde partimos?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37"/>
          <p:cNvSpPr txBox="1"/>
          <p:nvPr/>
        </p:nvSpPr>
        <p:spPr>
          <a:xfrm>
            <a:off x="488975" y="1639450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Django nos da ganas de seguir indagando. Pero, llega un momento que uno empieza a tener miedo de agregar cosas y “romper” todo el código fuente.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651" y="2520775"/>
            <a:ext cx="2614699" cy="19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 dónde partimos?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38"/>
          <p:cNvSpPr txBox="1"/>
          <p:nvPr/>
        </p:nvSpPr>
        <p:spPr>
          <a:xfrm>
            <a:off x="501450" y="1431700"/>
            <a:ext cx="8141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por eso que cuando uno llega a un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punto seguro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quiere guardar esos cambios y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poder volver a este punto si algo sale mal.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Además, si estamos orgullosos de nuestro avance y queremos compartirlo para que alguien lo siga o lo vea,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útil tenerlo disponible.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Veamos la correcta forma de trabajarlo. 👉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75" y="2399850"/>
            <a:ext cx="1250250" cy="12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 con Git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Controlar versiones compartiendo con Github?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501450" y="21432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Entrar a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www.github.com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 ingresar con tu usuario y pass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 un nuevo repositorio (Mismo nombre del proyecto en lo posible)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Copiar el acceso a nuestro Repositorio Online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Clonar el repositorio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Ingresar al repositorio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Poner nuestro proyecto en el repositorio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👉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Controlar versiones compartiendo con Github?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41"/>
          <p:cNvSpPr txBox="1"/>
          <p:nvPr/>
        </p:nvSpPr>
        <p:spPr>
          <a:xfrm>
            <a:off x="501450" y="2143225"/>
            <a:ext cx="8141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7.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Ver que está todo listo con un git status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8.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Cambiar de estado con git add.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9.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Guardar la versión con git commit -m “Comentario”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10.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Enviar a la web con git push origin master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11.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Checkear que se subió a la web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41"/>
          <p:cNvSpPr/>
          <p:nvPr/>
        </p:nvSpPr>
        <p:spPr>
          <a:xfrm>
            <a:off x="4840750" y="2672200"/>
            <a:ext cx="3665850" cy="989100"/>
          </a:xfrm>
          <a:prstGeom prst="flowChartDecision">
            <a:avLst/>
          </a:prstGeom>
          <a:solidFill>
            <a:schemeClr val="accent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650" y="2881375"/>
            <a:ext cx="2910076" cy="17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" name="Google Shape;206;p42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el paso a paso de cómo controlar versiones compartiendo con Github.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7" name="Google Shape;207;p42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08" name="Google Shape;208;p4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" name="Google Shape;209;p4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43"/>
          <p:cNvSpPr txBox="1"/>
          <p:nvPr/>
        </p:nvSpPr>
        <p:spPr>
          <a:xfrm>
            <a:off x="3210425" y="3263500"/>
            <a:ext cx="543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nuevo repositorio (Mismo nombre del proyecto en lo posible).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6" name="Google Shape;216;p4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17" name="Google Shape;217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8" name="Google Shape;218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25" y="1342423"/>
            <a:ext cx="2695793" cy="3261877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43"/>
          <p:cNvSpPr/>
          <p:nvPr/>
        </p:nvSpPr>
        <p:spPr>
          <a:xfrm>
            <a:off x="1769962" y="1472011"/>
            <a:ext cx="1382400" cy="3078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3"/>
          <p:cNvSpPr/>
          <p:nvPr/>
        </p:nvSpPr>
        <p:spPr>
          <a:xfrm>
            <a:off x="669149" y="3200997"/>
            <a:ext cx="2293200" cy="2814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3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pic>
        <p:nvPicPr>
          <p:cNvPr id="223" name="Google Shape;2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750" y="1285388"/>
            <a:ext cx="3917425" cy="6349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43"/>
          <p:cNvSpPr/>
          <p:nvPr/>
        </p:nvSpPr>
        <p:spPr>
          <a:xfrm>
            <a:off x="8179675" y="1636000"/>
            <a:ext cx="5007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3"/>
          <p:cNvSpPr/>
          <p:nvPr/>
        </p:nvSpPr>
        <p:spPr>
          <a:xfrm>
            <a:off x="5292350" y="1320450"/>
            <a:ext cx="7473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3"/>
          <p:cNvSpPr txBox="1"/>
          <p:nvPr/>
        </p:nvSpPr>
        <p:spPr>
          <a:xfrm>
            <a:off x="4763075" y="1906875"/>
            <a:ext cx="391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Entrar a www.github.com e ingresar con tu usuario y pass.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44"/>
          <p:cNvSpPr txBox="1"/>
          <p:nvPr/>
        </p:nvSpPr>
        <p:spPr>
          <a:xfrm>
            <a:off x="5589350" y="2830650"/>
            <a:ext cx="3027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Clonar el repositorio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3" name="Google Shape;233;p4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34" name="Google Shape;234;p4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" name="Google Shape;235;p4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44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5525750" y="1906875"/>
            <a:ext cx="315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Copiar el acceso a nuestro Repositorio Online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75" y="1510813"/>
            <a:ext cx="4769099" cy="1914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p44"/>
          <p:cNvSpPr/>
          <p:nvPr/>
        </p:nvSpPr>
        <p:spPr>
          <a:xfrm>
            <a:off x="3076050" y="2180313"/>
            <a:ext cx="25389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4"/>
          <p:cNvPicPr preferRelativeResize="0"/>
          <p:nvPr/>
        </p:nvPicPr>
        <p:blipFill rotWithShape="1">
          <a:blip r:embed="rId5">
            <a:alphaModFix/>
          </a:blip>
          <a:srcRect b="28429" l="0" r="0" t="3769"/>
          <a:stretch/>
        </p:blipFill>
        <p:spPr>
          <a:xfrm>
            <a:off x="476250" y="3638850"/>
            <a:ext cx="6419850" cy="9170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6" name="Google Shape;246;p4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47" name="Google Shape;247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" name="Google Shape;248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45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250" name="Google Shape;250;p45"/>
          <p:cNvSpPr txBox="1"/>
          <p:nvPr/>
        </p:nvSpPr>
        <p:spPr>
          <a:xfrm>
            <a:off x="4257475" y="3131025"/>
            <a:ext cx="3154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Ingresar al repositorio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6.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Poner nuestro proyecto en el repositorio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75" y="1435825"/>
            <a:ext cx="6896100" cy="11144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2736795"/>
            <a:ext cx="3325100" cy="19327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intermedio Parte 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" name="Google Shape;83;p28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19.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8" name="Google Shape;258;p4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59" name="Google Shape;259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" name="Google Shape;260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46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262" name="Google Shape;262;p46"/>
          <p:cNvSpPr txBox="1"/>
          <p:nvPr/>
        </p:nvSpPr>
        <p:spPr>
          <a:xfrm>
            <a:off x="5685650" y="1670400"/>
            <a:ext cx="280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 que está todo listo con un git status.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3" name="Google Shape;2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0" y="1670400"/>
            <a:ext cx="5091971" cy="124631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50" y="3364880"/>
            <a:ext cx="6243476" cy="122617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350" y="3040098"/>
            <a:ext cx="3556620" cy="23489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" name="Google Shape;266;p46"/>
          <p:cNvSpPr txBox="1"/>
          <p:nvPr/>
        </p:nvSpPr>
        <p:spPr>
          <a:xfrm>
            <a:off x="4029975" y="2944588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8.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Cambiar de estado con git add.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6716825" y="3546275"/>
            <a:ext cx="1950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9.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Guardar la versión con git commit -m “Comentario”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3" name="Google Shape;273;p4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74" name="Google Shape;274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" name="Google Shape;275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47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277" name="Google Shape;277;p47"/>
          <p:cNvSpPr txBox="1"/>
          <p:nvPr/>
        </p:nvSpPr>
        <p:spPr>
          <a:xfrm>
            <a:off x="6250575" y="1670400"/>
            <a:ext cx="224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Enviar a la web con git push origin master.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5694125" y="3546275"/>
            <a:ext cx="2973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11.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Chequear que se subió a la web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7" y="3131388"/>
            <a:ext cx="5134596" cy="1388987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50" y="1465275"/>
            <a:ext cx="5777225" cy="1616578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 del proceso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48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287" name="Google Shape;287;p48"/>
          <p:cNvSpPr txBox="1"/>
          <p:nvPr/>
        </p:nvSpPr>
        <p:spPr>
          <a:xfrm>
            <a:off x="476250" y="1670400"/>
            <a:ext cx="80187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¡Listo! Además de tener una versión segura en tu ordenador, a la que podrás volver siempre en caso de que algo salga mal, cuentas con su versión en GitHub para que cualquiera pueda trabajar sobre ella.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ahora en más, cada vez que realices cambios y llegues a un punto seguro, deberás repetir los pasos del 7 en adelante (aunque 9 y 10 serían solo para cuando quieras que esté disponible online también). 😉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09" y="2292750"/>
            <a:ext cx="2239091" cy="12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4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94" name="Google Shape;294;p4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" name="Google Shape;295;p4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4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 Django a Github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Enviarás una versión de tu proyecto a GitHub.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50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04" name="Google Shape;304;p5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5" name="Google Shape;305;p5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5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 Django a Github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7" name="Google Shape;30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 txBox="1"/>
          <p:nvPr/>
        </p:nvSpPr>
        <p:spPr>
          <a:xfrm>
            <a:off x="549525" y="2710950"/>
            <a:ext cx="811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Trabajarás sobre un Proyecto Web de Django que ya tengas funcionando y lo subirás a un Repositorio de GitHub, crear dicho repositorio en caso de no tenerlo.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5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5" name="Google Shape;315;p51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Visitas y URLs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(URLs avanzadas)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Visitas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54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cómo crear visitas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2" name="Google Shape;332;p5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33" name="Google Shape;333;p5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4" name="Google Shape;334;p5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visitas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Estamos tratando de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estructurar nuestro proyecto para incorporar nuevos conceptos.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Iniciemos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creando algunas vistas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asociadas a nuestro modelo: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925" y="1332400"/>
            <a:ext cx="2898800" cy="3095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5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43" name="Google Shape;343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4" name="Google Shape;344;p55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9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29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18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4" name="Google Shape;94;p29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29"/>
          <p:cNvSpPr txBox="1"/>
          <p:nvPr/>
        </p:nvSpPr>
        <p:spPr>
          <a:xfrm>
            <a:off x="1320125" y="1969975"/>
            <a:ext cx="192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Portfolio Parte II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29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19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7" name="Google Shape;97;p29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9"/>
          <p:cNvSpPr txBox="1"/>
          <p:nvPr/>
        </p:nvSpPr>
        <p:spPr>
          <a:xfrm>
            <a:off x="3592650" y="18937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intermedio Parte 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29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0" name="Google Shape;100;p29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29"/>
          <p:cNvSpPr txBox="1"/>
          <p:nvPr/>
        </p:nvSpPr>
        <p:spPr>
          <a:xfrm>
            <a:off x="58651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Playground intermedio Parte II</a:t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2" name="Google Shape;102;p29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29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29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9"/>
          <p:cNvSpPr txBox="1"/>
          <p:nvPr/>
        </p:nvSpPr>
        <p:spPr>
          <a:xfrm>
            <a:off x="1395275" y="2896175"/>
            <a:ext cx="17784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Mejoras en las plantillas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Modelo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¿Cómo crear una app?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" name="Google Shape;106;p29"/>
          <p:cNvSpPr txBox="1"/>
          <p:nvPr/>
        </p:nvSpPr>
        <p:spPr>
          <a:xfrm>
            <a:off x="5955750" y="2972375"/>
            <a:ext cx="1838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 de Templetes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Panel de administración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" name="Google Shape;107;p29"/>
          <p:cNvSpPr txBox="1"/>
          <p:nvPr/>
        </p:nvSpPr>
        <p:spPr>
          <a:xfrm>
            <a:off x="3675526" y="2972375"/>
            <a:ext cx="17784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Profundizando en MVT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6"/>
              </a:rPr>
              <a:t>Visitas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7"/>
              </a:rPr>
              <a:t>URLs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URLs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Organicemos nuestras URLs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57"/>
          <p:cNvSpPr txBox="1"/>
          <p:nvPr/>
        </p:nvSpPr>
        <p:spPr>
          <a:xfrm>
            <a:off x="476250" y="2116075"/>
            <a:ext cx="414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 proyecto puede tener muchas App (nosotros tenemos solo una), pero pensando en algo más general, acomodemos un poco las urls, para mejorar la reutilización.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6" name="Google Shape;356;p57"/>
          <p:cNvPicPr preferRelativeResize="0"/>
          <p:nvPr/>
        </p:nvPicPr>
        <p:blipFill rotWithShape="1">
          <a:blip r:embed="rId3">
            <a:alphaModFix/>
          </a:blip>
          <a:srcRect b="22392" l="0" r="0" t="17395"/>
          <a:stretch/>
        </p:blipFill>
        <p:spPr>
          <a:xfrm>
            <a:off x="5212863" y="1747875"/>
            <a:ext cx="2910076" cy="17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58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362" name="Google Shape;362;p5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3" name="Google Shape;363;p58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5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58"/>
          <p:cNvSpPr txBox="1"/>
          <p:nvPr/>
        </p:nvSpPr>
        <p:spPr>
          <a:xfrm>
            <a:off x="473350" y="2219625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pasaría si nuestro archivo urls.py tuviera que dirigir a MUCHAS APPS? ¿Qué alternativa se te ocurre?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8"/>
          <p:cNvSpPr txBox="1"/>
          <p:nvPr/>
        </p:nvSpPr>
        <p:spPr>
          <a:xfrm>
            <a:off x="473350" y="4098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Generar archivo URL. PY en nuestra app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60"/>
          <p:cNvSpPr txBox="1"/>
          <p:nvPr/>
        </p:nvSpPr>
        <p:spPr>
          <a:xfrm>
            <a:off x="501450" y="1747875"/>
            <a:ext cx="8141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 en AppCoder urls.py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Le importamos el path: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from django.urls import path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Importamos las vistas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from AppCoder import views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Copiamos y pegamos el urlpatterns que ya teníamos, pero sin el admin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Dejamos el admin, SOLO, en el url del Proyecto (tampoco necesita las vistas)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 más importante, relacionamos el urls.py de la App con el Proyecto: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path(‘AppCoder/’, include(‘AppCoder.urls’))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61"/>
          <p:cNvSpPr txBox="1"/>
          <p:nvPr/>
        </p:nvSpPr>
        <p:spPr>
          <a:xfrm>
            <a:off x="476250" y="2590575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cómo generar URL.PY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84" name="Google Shape;384;p61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85" name="Google Shape;385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6" name="Google Shape;386;p6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URLs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2" name="Google Shape;392;p6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93" name="Google Shape;393;p6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4" name="Google Shape;394;p6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5" name="Google Shape;3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248" y="3455182"/>
            <a:ext cx="2909704" cy="77018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2"/>
          <p:cNvSpPr txBox="1"/>
          <p:nvPr/>
        </p:nvSpPr>
        <p:spPr>
          <a:xfrm>
            <a:off x="742350" y="1207225"/>
            <a:ext cx="76593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URLs del Proyecto </a:t>
            </a:r>
            <a:r>
              <a:rPr b="1"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</a:t>
            </a: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 URLs de la App</a:t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</a:t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                         </a:t>
            </a: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Todo está bien </a:t>
            </a: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🙂</a:t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7" name="Google Shape;397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5168" y="4097330"/>
            <a:ext cx="1112496" cy="27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777" y="1567973"/>
            <a:ext cx="3000161" cy="132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5070" y="1567973"/>
            <a:ext cx="2991138" cy="15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9927" y="3455182"/>
            <a:ext cx="2778416" cy="97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1" name="Google Shape;411;p64"/>
          <p:cNvSpPr txBox="1"/>
          <p:nvPr/>
        </p:nvSpPr>
        <p:spPr>
          <a:xfrm>
            <a:off x="476250" y="2590575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cómo pulir nuestro Template.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2" name="Google Shape;412;p64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13" name="Google Shape;413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4" name="Google Shape;414;p6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Puliendo estructura y definiciones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0" name="Google Shape;420;p6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21" name="Google Shape;421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2" name="Google Shape;422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3" name="Google Shape;42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150" y="1771775"/>
            <a:ext cx="1662727" cy="2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922" y="2509465"/>
            <a:ext cx="3727879" cy="15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5"/>
          <p:cNvSpPr/>
          <p:nvPr/>
        </p:nvSpPr>
        <p:spPr>
          <a:xfrm>
            <a:off x="3169305" y="2470439"/>
            <a:ext cx="7530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5"/>
          <p:cNvSpPr txBox="1"/>
          <p:nvPr/>
        </p:nvSpPr>
        <p:spPr>
          <a:xfrm>
            <a:off x="3665875" y="1771775"/>
            <a:ext cx="49131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1-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Vamos a la App y creamos una carpeta templates, y dentro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ella una subcarpeta que se llame AppCoder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65"/>
          <p:cNvSpPr txBox="1"/>
          <p:nvPr/>
        </p:nvSpPr>
        <p:spPr>
          <a:xfrm>
            <a:off x="3846925" y="4213325"/>
            <a:ext cx="4820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2-</a:t>
            </a:r>
            <a:r>
              <a:rPr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Dentro de esta última creamos los html. Uno por vista.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3" name="Google Shape;1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0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Profundizar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conceptos de MTV.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5" name="Google Shape;1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0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Ejecutar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cambios en nuestro Git.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7" name="Google Shape;1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0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Gestionar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las versiones en GitHub.</a:t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9" name="Google Shape;1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0"/>
          <p:cNvSpPr txBox="1"/>
          <p:nvPr/>
        </p:nvSpPr>
        <p:spPr>
          <a:xfrm>
            <a:off x="2690550" y="3575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URLs avanzadas.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1" name="Google Shape;121;p30"/>
          <p:cNvCxnSpPr>
            <a:stCxn id="113" idx="2"/>
            <a:endCxn id="115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30"/>
          <p:cNvCxnSpPr>
            <a:stCxn id="115" idx="2"/>
            <a:endCxn id="117" idx="0"/>
          </p:cNvCxnSpPr>
          <p:nvPr/>
        </p:nvCxnSpPr>
        <p:spPr>
          <a:xfrm flipH="1" rot="-5400000">
            <a:off x="1953826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30"/>
          <p:cNvCxnSpPr>
            <a:stCxn id="117" idx="2"/>
            <a:endCxn id="119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Puliendo estructura y definiciones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3" name="Google Shape;433;p6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34" name="Google Shape;434;p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5" name="Google Shape;435;p6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66"/>
          <p:cNvSpPr txBox="1"/>
          <p:nvPr/>
        </p:nvSpPr>
        <p:spPr>
          <a:xfrm>
            <a:off x="4280500" y="1549200"/>
            <a:ext cx="4281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Hacemos que las vistas hagan Render de los templates: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7" name="Google Shape;4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250" y="1912525"/>
            <a:ext cx="2771867" cy="25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538" y="2327574"/>
            <a:ext cx="3057862" cy="185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9" name="Google Shape;449;p68"/>
          <p:cNvSpPr txBox="1"/>
          <p:nvPr/>
        </p:nvSpPr>
        <p:spPr>
          <a:xfrm>
            <a:off x="476250" y="1549200"/>
            <a:ext cx="80853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Si bien no ahondaremos sobre desarrollo web, necesitamos archivos .</a:t>
            </a:r>
            <a:r>
              <a:rPr b="1" lang="es" sz="1300">
                <a:latin typeface="DM Sans"/>
                <a:ea typeface="DM Sans"/>
                <a:cs typeface="DM Sans"/>
                <a:sym typeface="DM Sans"/>
              </a:rPr>
              <a:t>html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. Para simplificar ésto usaremos otro Framework </a:t>
            </a:r>
            <a:r>
              <a:rPr b="1" lang="es" sz="1300">
                <a:latin typeface="DM Sans"/>
                <a:ea typeface="DM Sans"/>
                <a:cs typeface="DM Sans"/>
                <a:sym typeface="DM Sans"/>
              </a:rPr>
              <a:t>(como Django).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 Esta nueva herramienta nos ayudará a que nuestra web sea más “linda” sin saber mucho.   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638" y="2602600"/>
            <a:ext cx="1898725" cy="18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69"/>
          <p:cNvSpPr txBox="1"/>
          <p:nvPr/>
        </p:nvSpPr>
        <p:spPr>
          <a:xfrm>
            <a:off x="473350" y="3363450"/>
            <a:ext cx="34002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1-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Haremos templates con Bootstrap. Vamos a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https://getbootstrap.com/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para saber más, y nos descargamos algún esqueleto cualquiera.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7" name="Google Shape;457;p69"/>
          <p:cNvSpPr txBox="1"/>
          <p:nvPr/>
        </p:nvSpPr>
        <p:spPr>
          <a:xfrm>
            <a:off x="5214250" y="3478500"/>
            <a:ext cx="3400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2-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 nuestros ejemplos usaré: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https://startbootstrap.com/previews/landing-page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8" name="Google Shape;45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1895" y="1861750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0070" y="1861750"/>
            <a:ext cx="1292750" cy="12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70"/>
          <p:cNvSpPr txBox="1"/>
          <p:nvPr/>
        </p:nvSpPr>
        <p:spPr>
          <a:xfrm>
            <a:off x="476250" y="2590575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Seguimos puliendo nuestro Template.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6" name="Google Shape;466;p7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67" name="Google Shape;467;p7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8" name="Google Shape;468;p7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1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71"/>
          <p:cNvSpPr txBox="1"/>
          <p:nvPr/>
        </p:nvSpPr>
        <p:spPr>
          <a:xfrm>
            <a:off x="3190650" y="2044363"/>
            <a:ext cx="5496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Creamos una carpeta en nuestra App, debe llamarse static, dentro de ella AppCoder. Dentro de esta última pondremos el esqueleto que nos bajamos.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5" name="Google Shape;475;p71"/>
          <p:cNvSpPr txBox="1"/>
          <p:nvPr/>
        </p:nvSpPr>
        <p:spPr>
          <a:xfrm>
            <a:off x="4528750" y="2889475"/>
            <a:ext cx="3400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Para eso copiamos todo el contenido en inicio.html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6" name="Google Shape;476;p7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77" name="Google Shape;477;p7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8" name="Google Shape;478;p7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13" y="2006063"/>
            <a:ext cx="25622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1"/>
          <p:cNvSpPr/>
          <p:nvPr/>
        </p:nvSpPr>
        <p:spPr>
          <a:xfrm>
            <a:off x="640088" y="3742388"/>
            <a:ext cx="25389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1"/>
          <p:cNvSpPr/>
          <p:nvPr/>
        </p:nvSpPr>
        <p:spPr>
          <a:xfrm>
            <a:off x="3547500" y="3555800"/>
            <a:ext cx="2647800" cy="989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será nuestro nuevo inicio.html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72"/>
          <p:cNvSpPr txBox="1"/>
          <p:nvPr/>
        </p:nvSpPr>
        <p:spPr>
          <a:xfrm>
            <a:off x="1692550" y="1814275"/>
            <a:ext cx="28560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4-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queremos que se vea asi,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¿Verdad?: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5 -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evitar eso, aplicamos lo siguiente: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a-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Agregar los archivos de static: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b-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Cambiamos direcciones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8" name="Google Shape;488;p7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89" name="Google Shape;489;p7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0" name="Google Shape;490;p7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1" name="Google Shape;49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498" y="1814275"/>
            <a:ext cx="2680477" cy="220750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2"/>
          <p:cNvSpPr/>
          <p:nvPr/>
        </p:nvSpPr>
        <p:spPr>
          <a:xfrm>
            <a:off x="4384946" y="1929620"/>
            <a:ext cx="6204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413" y="3318965"/>
            <a:ext cx="2250483" cy="102766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2"/>
          <p:cNvSpPr/>
          <p:nvPr/>
        </p:nvSpPr>
        <p:spPr>
          <a:xfrm>
            <a:off x="1851350" y="3571013"/>
            <a:ext cx="2237700" cy="261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3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0" name="Google Shape;500;p7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01" name="Google Shape;501;p7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2" name="Google Shape;502;p7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3" name="Google Shape;50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0" y="2242825"/>
            <a:ext cx="57435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50" y="3414825"/>
            <a:ext cx="66484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3"/>
          <p:cNvSpPr txBox="1"/>
          <p:nvPr/>
        </p:nvSpPr>
        <p:spPr>
          <a:xfrm>
            <a:off x="473350" y="1912525"/>
            <a:ext cx="28560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Antes 😔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Después 🙂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4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1" name="Google Shape;511;p7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12" name="Google Shape;512;p7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3" name="Google Shape;513;p7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Google Shape;51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298" y="1207225"/>
            <a:ext cx="2835027" cy="257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950" y="2571196"/>
            <a:ext cx="1866232" cy="197752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4"/>
          <p:cNvSpPr txBox="1"/>
          <p:nvPr/>
        </p:nvSpPr>
        <p:spPr>
          <a:xfrm>
            <a:off x="476250" y="2401400"/>
            <a:ext cx="383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¡Listo!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Tenemos una web estéticamente correcta que iremos completando con datos y lógica que proviene de Django.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Último retoque al Template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3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2" name="Google Shape;1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6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7" name="Google Shape;527;p7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28" name="Google Shape;528;p7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9" name="Google Shape;529;p7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" name="Google Shape;530;p76"/>
          <p:cNvSpPr txBox="1"/>
          <p:nvPr/>
        </p:nvSpPr>
        <p:spPr>
          <a:xfrm>
            <a:off x="476250" y="1912525"/>
            <a:ext cx="8191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Dejaremos la Web con este aspecto, para tener un menú inicial, un pie de página y un cuerpo. ¿Cómo? Veámoslo en el vivo…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1" name="Google Shape;53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654" y="2692825"/>
            <a:ext cx="3940690" cy="189212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p77"/>
          <p:cNvSpPr txBox="1"/>
          <p:nvPr/>
        </p:nvSpPr>
        <p:spPr>
          <a:xfrm>
            <a:off x="476250" y="2219625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Vamos a modificar el template por defecto para solo dejar lo que nos interesa sin perder la estética y sin saber nada de desarrollo web. 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8" name="Google Shape;538;p77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39" name="Google Shape;539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0" name="Google Shape;540;p7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78" title="ManipularHTM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015575"/>
            <a:ext cx="4572000" cy="3429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46" name="Google Shape;546;p7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47" name="Google Shape;547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8" name="Google Shape;548;p78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7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54" name="Google Shape;554;p7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5" name="Google Shape;555;p7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7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Jugando con HTML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7" name="Google Shape;557;p7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79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Descargar un HTML cualquiera y alterarlo a gusto.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8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64" name="Google Shape;564;p8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5" name="Google Shape;565;p8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" name="Google Shape;566;p8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Jugando con HTML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7" name="Google Shape;56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0"/>
          <p:cNvSpPr txBox="1"/>
          <p:nvPr/>
        </p:nvSpPr>
        <p:spPr>
          <a:xfrm>
            <a:off x="512850" y="2125163"/>
            <a:ext cx="8118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escargarás un HTML cualquiera y alterarlo a gusto. Tratar de conocer cada una de las partes que forman a un archivo HTML y las clásicas y principales para cualquier web, el navm e footer, os botones, el body, las img, etc.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 caso de no saber cuál descargar o cuál probar les dejamos este link de descarga: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9" name="Google Shape;569;p8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0" name="Google Shape;570;p80"/>
          <p:cNvSpPr txBox="1"/>
          <p:nvPr/>
        </p:nvSpPr>
        <p:spPr>
          <a:xfrm>
            <a:off x="1309800" y="3651527"/>
            <a:ext cx="65244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Free One Page Website Templates (501) | </a:t>
            </a:r>
            <a:r>
              <a:rPr b="1" lang="es" sz="135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free-css.com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1"/>
          <p:cNvSpPr txBox="1"/>
          <p:nvPr/>
        </p:nvSpPr>
        <p:spPr>
          <a:xfrm>
            <a:off x="1461288" y="18102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#Codertraining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6" name="Google Shape;576;p81"/>
          <p:cNvSpPr txBox="1"/>
          <p:nvPr/>
        </p:nvSpPr>
        <p:spPr>
          <a:xfrm>
            <a:off x="475488" y="2696100"/>
            <a:ext cx="819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¡No dejes para mañana lo que puedes practicar hoy! Te invitamos a revisar la </a:t>
            </a:r>
            <a:r>
              <a:rPr b="1"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Guía de Ejercicios Complementarios</a:t>
            </a: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donde encontrarás un ejercicio para poner en práctica lo visto en la clase de hoy.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7" name="Google Shape;577;p81"/>
          <p:cNvGrpSpPr/>
          <p:nvPr/>
        </p:nvGrpSpPr>
        <p:grpSpPr>
          <a:xfrm>
            <a:off x="4090622" y="793706"/>
            <a:ext cx="962746" cy="962746"/>
            <a:chOff x="3978725" y="468263"/>
            <a:chExt cx="1186525" cy="1186525"/>
          </a:xfrm>
        </p:grpSpPr>
        <p:pic>
          <p:nvPicPr>
            <p:cNvPr id="578" name="Google Shape;578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8725" y="468263"/>
              <a:ext cx="1186525" cy="118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" name="Google Shape;579;p81"/>
            <p:cNvSpPr/>
            <p:nvPr/>
          </p:nvSpPr>
          <p:spPr>
            <a:xfrm>
              <a:off x="4113300" y="610488"/>
              <a:ext cx="917400" cy="902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0" name="Google Shape;580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06363" y="795888"/>
              <a:ext cx="531300" cy="531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2"/>
          <p:cNvSpPr txBox="1"/>
          <p:nvPr/>
        </p:nvSpPr>
        <p:spPr>
          <a:xfrm>
            <a:off x="576150" y="1516500"/>
            <a:ext cx="81441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¡Empecemos!</a:t>
            </a:r>
            <a:endParaRPr b="1"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Instalamos la extensión de SQlite para VSC</a:t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Interfaz de usuario gráfica, Aplicación&#10;&#10;Descripción generada automáticamente" id="587" name="Google Shape;58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50" y="2137973"/>
            <a:ext cx="5943600" cy="1333500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588" name="Google Shape;588;p82"/>
          <p:cNvGrpSpPr/>
          <p:nvPr/>
        </p:nvGrpSpPr>
        <p:grpSpPr>
          <a:xfrm>
            <a:off x="7985187" y="266059"/>
            <a:ext cx="660429" cy="660429"/>
            <a:chOff x="5323100" y="2467173"/>
            <a:chExt cx="738900" cy="738900"/>
          </a:xfrm>
        </p:grpSpPr>
        <p:sp>
          <p:nvSpPr>
            <p:cNvPr id="589" name="Google Shape;589;p82"/>
            <p:cNvSpPr/>
            <p:nvPr/>
          </p:nvSpPr>
          <p:spPr>
            <a:xfrm>
              <a:off x="5323100" y="2467173"/>
              <a:ext cx="738900" cy="738900"/>
            </a:xfrm>
            <a:prstGeom prst="ellipse">
              <a:avLst/>
            </a:prstGeom>
            <a:solidFill>
              <a:srgbClr val="393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90" name="Google Shape;590;p82" title="ícono de desafío complementario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70107" y="2622261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1" name="Google Shape;591;p82"/>
          <p:cNvSpPr txBox="1"/>
          <p:nvPr/>
        </p:nvSpPr>
        <p:spPr>
          <a:xfrm>
            <a:off x="930550" y="3158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2" name="Google Shape;592;p82"/>
          <p:cNvSpPr/>
          <p:nvPr/>
        </p:nvSpPr>
        <p:spPr>
          <a:xfrm>
            <a:off x="580075" y="350675"/>
            <a:ext cx="2175300" cy="3654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extra</a:t>
            </a: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Nº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7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93" name="Google Shape;593;p82"/>
          <p:cNvSpPr txBox="1"/>
          <p:nvPr/>
        </p:nvSpPr>
        <p:spPr>
          <a:xfrm>
            <a:off x="503875" y="716075"/>
            <a:ext cx="7811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Tutorial SQLite para VSC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3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¿Aún quieres conocer más?</a:t>
            </a:r>
            <a:endParaRPr b="1" sz="35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recomendamos el siguiente material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9" name="Google Shape;599;p83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600" name="Google Shape;600;p83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601" name="Google Shape;601;p83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4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7" name="Google Shape;607;p84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608" name="Google Shape;608;p84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609" name="Google Shape;609;p84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8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1" name="Google Shape;611;p84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84"/>
          <p:cNvSpPr txBox="1"/>
          <p:nvPr/>
        </p:nvSpPr>
        <p:spPr>
          <a:xfrm>
            <a:off x="457350" y="1725800"/>
            <a:ext cx="38346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Cómo instalar BootStrap 5 en tu proyecto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Kiko Palomares</a:t>
            </a:r>
            <a:endParaRPr b="1"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Profundizando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MVT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7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8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9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8" name="Google Shape;638;p89"/>
          <p:cNvSpPr txBox="1"/>
          <p:nvPr/>
        </p:nvSpPr>
        <p:spPr>
          <a:xfrm>
            <a:off x="2109143" y="2502363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Mejoramos la relación Template - URLs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Construimos URLs en nuestra APP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Creamos templates más profesionales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 dónde partimos?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 dónde partimos?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8" name="Google Shape;148;p34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Vamos a crear un Proyecto y su respectiva App pero profundizando más en cada capa del patrón MTV. Partiremos de donde dejamos, con la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AppCoder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con un modelo simple pero bastante rico: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34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Estudiantes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(nombre, apellido, email)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Profesor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 nombre, apellido, email, profesión)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Entregable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(nombre, fechaDeEntrega, entregado)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Curso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(nombre, comisión)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0" name="Google Shape;150;p34"/>
          <p:cNvGrpSpPr/>
          <p:nvPr/>
        </p:nvGrpSpPr>
        <p:grpSpPr>
          <a:xfrm>
            <a:off x="8236638" y="468336"/>
            <a:ext cx="431100" cy="431100"/>
            <a:chOff x="4616400" y="1950761"/>
            <a:chExt cx="431100" cy="431100"/>
          </a:xfrm>
        </p:grpSpPr>
        <p:sp>
          <p:nvSpPr>
            <p:cNvPr id="151" name="Google Shape;151;p34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" name="Google Shape;152;p34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 dónde partimos?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35"/>
          <p:cNvSpPr txBox="1"/>
          <p:nvPr/>
        </p:nvSpPr>
        <p:spPr>
          <a:xfrm>
            <a:off x="1048625" y="2167650"/>
            <a:ext cx="2145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Recordemos que por ahora tenemos algo así 👉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9" name="Google Shape;159;p35"/>
          <p:cNvGrpSpPr/>
          <p:nvPr/>
        </p:nvGrpSpPr>
        <p:grpSpPr>
          <a:xfrm>
            <a:off x="8236638" y="468336"/>
            <a:ext cx="431100" cy="431100"/>
            <a:chOff x="4616400" y="1950761"/>
            <a:chExt cx="431100" cy="431100"/>
          </a:xfrm>
        </p:grpSpPr>
        <p:sp>
          <p:nvSpPr>
            <p:cNvPr id="160" name="Google Shape;160;p3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" name="Google Shape;161;p3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625" y="1300825"/>
            <a:ext cx="4189816" cy="32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